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8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88DCBD-0707-4521-A680-6F67D62BBF95}" v="2" dt="2018-04-16T19:57:22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0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Gerecht als kunst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742C426-FCE7-4673-BC1D-7E7D3A5FD0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12700" dir="108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C239E5-48CB-4DB3-A778-3A01C488E9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8280" y="0"/>
            <a:ext cx="91440" cy="3474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Afbeelding 4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42033761-6459-4DF1-A22F-56722B380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141" y="321734"/>
            <a:ext cx="2191850" cy="2739814"/>
          </a:xfrm>
          <a:prstGeom prst="rect">
            <a:avLst/>
          </a:prstGeom>
        </p:spPr>
      </p:pic>
      <p:pic>
        <p:nvPicPr>
          <p:cNvPr id="8" name="Afbeelding 8" descr="Afbeelding met tekst, kaart&#10;&#10;Beschrijving is gegenereerd met zeer hoge betrouwbaarheid">
            <a:extLst>
              <a:ext uri="{FF2B5EF4-FFF2-40B4-BE49-F238E27FC236}">
                <a16:creationId xmlns:a16="http://schemas.microsoft.com/office/drawing/2014/main" id="{C8AF6FA7-7D76-47C9-8C03-A2B1D6465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5176" y="321734"/>
            <a:ext cx="1979515" cy="2739814"/>
          </a:xfrm>
          <a:prstGeom prst="rect">
            <a:avLst/>
          </a:prstGeom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B88B664E-88C5-48AB-B735-771330135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3584" y="3796452"/>
            <a:ext cx="2191850" cy="2739814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D450192-3830-4F04-A1C0-F684D80AB9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3383280"/>
            <a:ext cx="6096002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86FD7A-0580-4936-91E7-B7288BAE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685529" cy="1478570"/>
          </a:xfrm>
        </p:spPr>
        <p:txBody>
          <a:bodyPr>
            <a:normAutofit/>
          </a:bodyPr>
          <a:lstStyle/>
          <a:p>
            <a:r>
              <a:rPr lang="nl-NL"/>
              <a:t>kleur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494415F-6443-40AC-9976-55E142284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4685530" cy="3541714"/>
          </a:xfrm>
        </p:spPr>
        <p:txBody>
          <a:bodyPr>
            <a:normAutofit/>
          </a:bodyPr>
          <a:lstStyle/>
          <a:p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204979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6" descr="Afbeelding met tafel, binnen, bord, zitten&#10;&#10;Beschrijving is gegenereerd met zeer hoge betrouwbaarheid">
            <a:extLst>
              <a:ext uri="{FF2B5EF4-FFF2-40B4-BE49-F238E27FC236}">
                <a16:creationId xmlns:a16="http://schemas.microsoft.com/office/drawing/2014/main" id="{6F3A2EE5-FB01-43E5-B873-5E2303BBA8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6" r="1" b="1"/>
          <a:stretch/>
        </p:blipFill>
        <p:spPr>
          <a:xfrm>
            <a:off x="7526552" y="916211"/>
            <a:ext cx="3535235" cy="4629401"/>
          </a:xfrm>
          <a:custGeom>
            <a:avLst/>
            <a:gdLst>
              <a:gd name="connsiteX0" fmla="*/ 0 w 2327538"/>
              <a:gd name="connsiteY0" fmla="*/ 0 h 3047892"/>
              <a:gd name="connsiteX1" fmla="*/ 2327538 w 2327538"/>
              <a:gd name="connsiteY1" fmla="*/ 0 h 3047892"/>
              <a:gd name="connsiteX2" fmla="*/ 2327538 w 2327538"/>
              <a:gd name="connsiteY2" fmla="*/ 2899764 h 3047892"/>
              <a:gd name="connsiteX3" fmla="*/ 2179410 w 2327538"/>
              <a:gd name="connsiteY3" fmla="*/ 3047892 h 3047892"/>
              <a:gd name="connsiteX4" fmla="*/ 0 w 2327538"/>
              <a:gd name="connsiteY4" fmla="*/ 3047892 h 304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7538" h="3047892">
                <a:moveTo>
                  <a:pt x="0" y="0"/>
                </a:moveTo>
                <a:lnTo>
                  <a:pt x="2327538" y="0"/>
                </a:lnTo>
                <a:lnTo>
                  <a:pt x="2327538" y="2899764"/>
                </a:lnTo>
                <a:cubicBezTo>
                  <a:pt x="2327538" y="2981573"/>
                  <a:pt x="2261219" y="3047892"/>
                  <a:pt x="2179410" y="3047892"/>
                </a:cubicBezTo>
                <a:lnTo>
                  <a:pt x="0" y="3047892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Afbeelding 4">
            <a:extLst>
              <a:ext uri="{FF2B5EF4-FFF2-40B4-BE49-F238E27FC236}">
                <a16:creationId xmlns:a16="http://schemas.microsoft.com/office/drawing/2014/main" id="{62D79AC7-47B6-44C6-A299-AE002F9E4F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7507"/>
          <a:stretch/>
        </p:blipFill>
        <p:spPr>
          <a:xfrm>
            <a:off x="3559997" y="916211"/>
            <a:ext cx="3535235" cy="4629401"/>
          </a:xfrm>
          <a:custGeom>
            <a:avLst/>
            <a:gdLst>
              <a:gd name="connsiteX0" fmla="*/ 148128 w 2327537"/>
              <a:gd name="connsiteY0" fmla="*/ 0 h 3047892"/>
              <a:gd name="connsiteX1" fmla="*/ 2327537 w 2327537"/>
              <a:gd name="connsiteY1" fmla="*/ 0 h 3047892"/>
              <a:gd name="connsiteX2" fmla="*/ 2327537 w 2327537"/>
              <a:gd name="connsiteY2" fmla="*/ 3047892 h 3047892"/>
              <a:gd name="connsiteX3" fmla="*/ 0 w 2327537"/>
              <a:gd name="connsiteY3" fmla="*/ 3047892 h 3047892"/>
              <a:gd name="connsiteX4" fmla="*/ 0 w 2327537"/>
              <a:gd name="connsiteY4" fmla="*/ 148128 h 3047892"/>
              <a:gd name="connsiteX5" fmla="*/ 148128 w 2327537"/>
              <a:gd name="connsiteY5" fmla="*/ 0 h 304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7537" h="3047892">
                <a:moveTo>
                  <a:pt x="148128" y="0"/>
                </a:moveTo>
                <a:lnTo>
                  <a:pt x="2327537" y="0"/>
                </a:lnTo>
                <a:lnTo>
                  <a:pt x="2327537" y="3047892"/>
                </a:lnTo>
                <a:lnTo>
                  <a:pt x="0" y="3047892"/>
                </a:lnTo>
                <a:lnTo>
                  <a:pt x="0" y="148128"/>
                </a:lnTo>
                <a:cubicBezTo>
                  <a:pt x="0" y="66319"/>
                  <a:pt x="66319" y="0"/>
                  <a:pt x="148128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299FE0-59AC-4602-9783-143F841AF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endParaRPr lang="nl-NL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AFB8DACE-26AA-408F-99EE-7ACFB2356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844521" cy="3541714"/>
          </a:xfrm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58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742C426-FCE7-4673-BC1D-7E7D3A5FD0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12700" dir="108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C239E5-48CB-4DB3-A778-3A01C488E9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8280" y="0"/>
            <a:ext cx="91440" cy="3474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Afbeelding 4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7CCE6C38-2CF1-453A-A6F1-CBF8AEF79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362" y="321734"/>
            <a:ext cx="2075409" cy="2739814"/>
          </a:xfrm>
          <a:prstGeom prst="rect">
            <a:avLst/>
          </a:prstGeom>
        </p:spPr>
      </p:pic>
      <p:pic>
        <p:nvPicPr>
          <p:cNvPr id="8" name="Afbeelding 8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84607B9D-0CA6-4DA0-B171-D800DED77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734" y="321734"/>
            <a:ext cx="2212399" cy="2739814"/>
          </a:xfrm>
          <a:prstGeom prst="rect">
            <a:avLst/>
          </a:prstGeom>
        </p:spPr>
      </p:pic>
      <p:pic>
        <p:nvPicPr>
          <p:cNvPr id="6" name="Afbeelding 6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222910A2-61FD-4777-9888-6E4369D4C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2966" y="3796452"/>
            <a:ext cx="3653085" cy="2739814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D450192-3830-4F04-A1C0-F684D80AB9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3383280"/>
            <a:ext cx="6096002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9BC4E5-9D01-44C9-AB6D-97174EF2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685529" cy="1478570"/>
          </a:xfrm>
        </p:spPr>
        <p:txBody>
          <a:bodyPr>
            <a:normAutofit/>
          </a:bodyPr>
          <a:lstStyle/>
          <a:p>
            <a:r>
              <a:rPr lang="nl-NL" sz="3300" b="0" i="0" u="none" strike="noStrike" cap="all">
                <a:latin typeface="Calibri"/>
              </a:rPr>
              <a:t>Kalligrafie / handlettering / </a:t>
            </a:r>
            <a:r>
              <a:rPr lang="nl-NL" sz="3300" b="1" i="0" u="sng" strike="noStrike" cap="all">
                <a:latin typeface="Calibri"/>
              </a:rPr>
              <a:t>typografie</a:t>
            </a:r>
            <a:r>
              <a:rPr lang="nl-NL" sz="3300" b="1" i="0" u="sng" strike="noStrike">
                <a:latin typeface="Calibri"/>
                <a:ea typeface="Calibri"/>
                <a:cs typeface="Calibri"/>
              </a:rPr>
              <a:t>​</a:t>
            </a:r>
            <a:endParaRPr lang="nl-NL" sz="3300" b="1" u="sng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9955DA5-07EE-44AA-919C-F1C9A0378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4685530" cy="3541714"/>
          </a:xfrm>
        </p:spPr>
        <p:txBody>
          <a:bodyPr>
            <a:normAutofit/>
          </a:bodyPr>
          <a:lstStyle/>
          <a:p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857651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9F753-9974-409C-8AA1-1671A6AC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Planning: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FB74A8-7E58-414B-89AC-7273C9EC4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148" y="1789412"/>
            <a:ext cx="9905999" cy="45481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nl-NL"/>
              <a:t>Individueel maak je een ontwerp voor de poster. Denk hierbij aan: compositie, vorm, kleur en de typografie (handlettering).</a:t>
            </a:r>
          </a:p>
          <a:p>
            <a:pPr marL="457200" indent="-457200">
              <a:buAutoNum type="arabicPeriod"/>
            </a:pPr>
            <a:r>
              <a:rPr lang="nl-NL"/>
              <a:t>Bekijk in je groepje alle ontwerpen.</a:t>
            </a:r>
          </a:p>
          <a:p>
            <a:pPr marL="457200" indent="-457200">
              <a:buAutoNum type="arabicPeriod"/>
            </a:pPr>
            <a:r>
              <a:rPr lang="nl-NL"/>
              <a:t>Kies de mooiste stukjes uit van elk ontwerp en voeg deze samen tot 1gezamenlijk ontwerp. Maak gebruik van ieders talent en werk samen!</a:t>
            </a:r>
          </a:p>
          <a:p>
            <a:pPr marL="457200" indent="-457200">
              <a:buAutoNum type="arabicPeriod"/>
            </a:pPr>
            <a:r>
              <a:rPr lang="nl-NL"/>
              <a:t>Bepaal de achtergrond</a:t>
            </a:r>
          </a:p>
          <a:p>
            <a:pPr marL="457200" indent="-457200">
              <a:buAutoNum type="arabicPeriod"/>
            </a:pPr>
            <a:r>
              <a:rPr lang="nl-NL"/>
              <a:t>Verdeel de taken (collage techniek)</a:t>
            </a:r>
          </a:p>
          <a:p>
            <a:pPr marL="0" indent="0">
              <a:buNone/>
            </a:pPr>
            <a:endParaRPr lang="nl-NL"/>
          </a:p>
          <a:p>
            <a:pPr marL="457200" indent="-457200">
              <a:buAutoNum type="arabicPeriod"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457200" indent="-457200">
              <a:buAutoNum type="arabicPeriod"/>
            </a:pP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04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D1C56E-77D2-4ACD-9B9E-5C8BBB13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eisen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569B21-1F10-42F9-B8CC-1B5C488DB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Recept moet duidelijk</a:t>
            </a:r>
            <a:r>
              <a:rPr lang="nl-NL" b="1"/>
              <a:t> in beeld</a:t>
            </a:r>
            <a:r>
              <a:rPr lang="nl-NL"/>
              <a:t> gebracht zijn</a:t>
            </a:r>
          </a:p>
          <a:p>
            <a:r>
              <a:rPr lang="nl-NL"/>
              <a:t>Goede samenwerking</a:t>
            </a:r>
          </a:p>
          <a:p>
            <a:r>
              <a:rPr lang="nl-NL"/>
              <a:t>Er moet nagedacht zijn over kleur, vorm, compositie en de typografie</a:t>
            </a:r>
          </a:p>
          <a:p>
            <a:r>
              <a:rPr lang="nl-NL"/>
              <a:t>Netjes werken</a:t>
            </a:r>
          </a:p>
          <a:p>
            <a:r>
              <a:rPr lang="nl-NL"/>
              <a:t>Bewaar je poster / collage op school (deze heb je vrijdag nodig bij je presentatie)</a:t>
            </a:r>
          </a:p>
        </p:txBody>
      </p:sp>
    </p:spTree>
    <p:extLst>
      <p:ext uri="{BB962C8B-B14F-4D97-AF65-F5344CB8AC3E}">
        <p14:creationId xmlns:p14="http://schemas.microsoft.com/office/powerpoint/2010/main" val="39812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C0397-47F9-4D93-B6F1-11EA59B6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488BCF58-2AF7-46E8-A09F-8AA36DF74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7537" y="766127"/>
            <a:ext cx="5709987" cy="560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D71AE-53CC-4FCC-AB06-3C993756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54000BED-9B8F-4116-A23D-20B7AFED3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0195" y="251034"/>
            <a:ext cx="6187147" cy="618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8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Recept In beeld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/>
          <a:lstStyle/>
          <a:p>
            <a:r>
              <a:rPr lang="en-US" err="1"/>
              <a:t>Achtergrond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D1FCF78A-BBCC-49CF-8FB1-C7B00A434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029" y="329060"/>
            <a:ext cx="4378035" cy="585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3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>
            <a:extLst>
              <a:ext uri="{FF2B5EF4-FFF2-40B4-BE49-F238E27FC236}">
                <a16:creationId xmlns:a16="http://schemas.microsoft.com/office/drawing/2014/main" id="{1351B104-9B78-4A2B-B970-FA8ABE1CE12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A130E84-D02F-40FB-9BEB-52023927138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5E142BFD-7D75-4518-BBDF-27C00AB4BC7F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Afbeelding 4" descr="Afbeelding met tekst, kaart&#10;&#10;Beschrijving is gegenereerd met zeer hoge betrouwbaarheid">
            <a:extLst>
              <a:ext uri="{FF2B5EF4-FFF2-40B4-BE49-F238E27FC236}">
                <a16:creationId xmlns:a16="http://schemas.microsoft.com/office/drawing/2014/main" id="{023D22E4-6284-44D6-BF21-9DC2DC994E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7" r="7962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7" name="Group 12">
            <a:extLst>
              <a:ext uri="{FF2B5EF4-FFF2-40B4-BE49-F238E27FC236}">
                <a16:creationId xmlns:a16="http://schemas.microsoft.com/office/drawing/2014/main" id="{77EB1C59-16D1-4C5E-9775-50CB40E022F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08680D14-7FE7-4522-B5EE-76447F83396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D82C01B5-EC9C-4883-B130-115321E8B3E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DBBE5E83-362F-4EA7-A96D-0BC830A2170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3971FE03-8B37-43AF-8842-8D4411C3C53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8E4E3D41-4CF7-4D15-854A-C4330D3900B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78B649D7-3C5D-462D-B06A-D065135FE8A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id="{7A3DDEF1-D28A-48D9-8E48-B2003DF2EEE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4A56A02B-D000-45AB-B7DB-E47CA8E777D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40">
              <a:extLst>
                <a:ext uri="{FF2B5EF4-FFF2-40B4-BE49-F238E27FC236}">
                  <a16:creationId xmlns:a16="http://schemas.microsoft.com/office/drawing/2014/main" id="{343CE08B-7325-4244-99EA-5E58C982DB1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Rectangle 41">
              <a:extLst>
                <a:ext uri="{FF2B5EF4-FFF2-40B4-BE49-F238E27FC236}">
                  <a16:creationId xmlns:a16="http://schemas.microsoft.com/office/drawing/2014/main" id="{7F08E29E-A67F-410A-A810-7000201BFA84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pSp>
        <p:nvGrpSpPr>
          <p:cNvPr id="8" name="Group 24">
            <a:extLst>
              <a:ext uri="{FF2B5EF4-FFF2-40B4-BE49-F238E27FC236}">
                <a16:creationId xmlns:a16="http://schemas.microsoft.com/office/drawing/2014/main" id="{D4116A08-770E-4DC3-AAB6-E3E8E6CEC83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26" name="Rectangle 5">
              <a:extLst>
                <a:ext uri="{FF2B5EF4-FFF2-40B4-BE49-F238E27FC236}">
                  <a16:creationId xmlns:a16="http://schemas.microsoft.com/office/drawing/2014/main" id="{6ADECFB2-F615-49A9-A242-A3D04CADB0B8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8E1F3AC6-5FF1-401B-91E4-180D1D35601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72BC7A9D-387B-4877-B8E6-E8ABA6B2655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8">
              <a:extLst>
                <a:ext uri="{FF2B5EF4-FFF2-40B4-BE49-F238E27FC236}">
                  <a16:creationId xmlns:a16="http://schemas.microsoft.com/office/drawing/2014/main" id="{9114560A-27D6-469D-992E-33A55B40BA0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CBF136EF-7DC2-47D2-974C-70044B5E901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6B03084D-F566-41C4-BE37-870FB5A0D1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049DC21B-8236-4901-9ADD-E3167ABDE9B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304F4FEB-8B5B-45BA-988C-5FBF41059EC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E88E24C8-3D76-4C2F-84D1-BC3C2AACA4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91C91468-4F8A-42F1-9505-02D92417874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C22581B1-C426-4189-85D6-C499D6982FF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29DFD4C4-0517-4A6B-B423-E55582618D9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7ACD84D3-D09D-4C94-99D5-51713A1D6B2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37C2AEAB-1CC9-4A9A-8303-E1E0C12168A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20ABD348-58FE-4371-AE12-C66FF8CAC3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408E0FAA-F0C5-4CB1-95FE-D3D96830FCE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F83C789F-2881-4822-A724-567720953F5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6B039120-5C84-4A03-9ADD-32EA6E5D444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440E956F-26EB-40C6-B500-1A4BB4ABF75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D2449A75-05DC-4791-90F1-335CC6732CB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2A0F57CD-8F34-4F1D-BFF3-1293522501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DB0DDCCE-FA18-4790-8F10-67FC661721D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750A8178-D049-42D4-BA77-A262FE55F96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B33B9383-8846-404B-85BE-E43F0773794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79468103-A660-495B-BFDF-8E7D98A09A0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06F4CC44-94E1-47AF-893C-19C4A4AB402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E87F601E-2166-4FAE-AF96-2A1B17E46E9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DCDE2745-7AA5-416B-AC78-93C6EAE5D40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33">
              <a:extLst>
                <a:ext uri="{FF2B5EF4-FFF2-40B4-BE49-F238E27FC236}">
                  <a16:creationId xmlns:a16="http://schemas.microsoft.com/office/drawing/2014/main" id="{7D5F7E44-496F-4025-AFD8-7EEC67AC180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FA8ED221-FD77-4CD0-A9B9-3F97E40DCDD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94922F75-95BC-435D-B4BB-BCE65BACCE1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CFB94884-EF28-419D-9147-20B2C9B1AB8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94C72871-F5AC-46D1-97EF-94E4070A704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38">
              <a:extLst>
                <a:ext uri="{FF2B5EF4-FFF2-40B4-BE49-F238E27FC236}">
                  <a16:creationId xmlns:a16="http://schemas.microsoft.com/office/drawing/2014/main" id="{03ED1B15-6247-43B3-BEAE-DB699DE2973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39">
              <a:extLst>
                <a:ext uri="{FF2B5EF4-FFF2-40B4-BE49-F238E27FC236}">
                  <a16:creationId xmlns:a16="http://schemas.microsoft.com/office/drawing/2014/main" id="{FA3EA466-B483-4B4A-9FCB-9FFA8E538F3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0">
              <a:extLst>
                <a:ext uri="{FF2B5EF4-FFF2-40B4-BE49-F238E27FC236}">
                  <a16:creationId xmlns:a16="http://schemas.microsoft.com/office/drawing/2014/main" id="{CCE5E17C-696E-46EB-B70D-58627421699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1">
              <a:extLst>
                <a:ext uri="{FF2B5EF4-FFF2-40B4-BE49-F238E27FC236}">
                  <a16:creationId xmlns:a16="http://schemas.microsoft.com/office/drawing/2014/main" id="{AB6022EC-6D09-4098-9A97-5A911C08CA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42">
              <a:extLst>
                <a:ext uri="{FF2B5EF4-FFF2-40B4-BE49-F238E27FC236}">
                  <a16:creationId xmlns:a16="http://schemas.microsoft.com/office/drawing/2014/main" id="{7E18073E-1315-4400-ABD9-C34AEAFBFF0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43">
              <a:extLst>
                <a:ext uri="{FF2B5EF4-FFF2-40B4-BE49-F238E27FC236}">
                  <a16:creationId xmlns:a16="http://schemas.microsoft.com/office/drawing/2014/main" id="{5510509E-411D-4F1B-BDC6-3E566689633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44">
              <a:extLst>
                <a:ext uri="{FF2B5EF4-FFF2-40B4-BE49-F238E27FC236}">
                  <a16:creationId xmlns:a16="http://schemas.microsoft.com/office/drawing/2014/main" id="{46F1A7E1-EC01-4288-87AE-C3B6434BD03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Rectangle 45">
              <a:extLst>
                <a:ext uri="{FF2B5EF4-FFF2-40B4-BE49-F238E27FC236}">
                  <a16:creationId xmlns:a16="http://schemas.microsoft.com/office/drawing/2014/main" id="{F7BBA432-5463-415B-BA54-3AA2B92D28B5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7" name="Freeform 46">
              <a:extLst>
                <a:ext uri="{FF2B5EF4-FFF2-40B4-BE49-F238E27FC236}">
                  <a16:creationId xmlns:a16="http://schemas.microsoft.com/office/drawing/2014/main" id="{66E19F01-137B-4A95-9313-CE6F7780665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47">
              <a:extLst>
                <a:ext uri="{FF2B5EF4-FFF2-40B4-BE49-F238E27FC236}">
                  <a16:creationId xmlns:a16="http://schemas.microsoft.com/office/drawing/2014/main" id="{38C0AACC-51F2-424F-9988-F3B621941C6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48">
              <a:extLst>
                <a:ext uri="{FF2B5EF4-FFF2-40B4-BE49-F238E27FC236}">
                  <a16:creationId xmlns:a16="http://schemas.microsoft.com/office/drawing/2014/main" id="{7364A775-01A6-4012-88CF-58FDDBE4CBC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49">
              <a:extLst>
                <a:ext uri="{FF2B5EF4-FFF2-40B4-BE49-F238E27FC236}">
                  <a16:creationId xmlns:a16="http://schemas.microsoft.com/office/drawing/2014/main" id="{C8C770C5-535A-4F1B-81CA-FD6F32C09A7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0">
              <a:extLst>
                <a:ext uri="{FF2B5EF4-FFF2-40B4-BE49-F238E27FC236}">
                  <a16:creationId xmlns:a16="http://schemas.microsoft.com/office/drawing/2014/main" id="{55F9C3EF-BEB8-4836-8DE0-319E54496E7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51">
              <a:extLst>
                <a:ext uri="{FF2B5EF4-FFF2-40B4-BE49-F238E27FC236}">
                  <a16:creationId xmlns:a16="http://schemas.microsoft.com/office/drawing/2014/main" id="{0976D9A1-85FC-406B-8AEA-AE3C056A403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52">
              <a:extLst>
                <a:ext uri="{FF2B5EF4-FFF2-40B4-BE49-F238E27FC236}">
                  <a16:creationId xmlns:a16="http://schemas.microsoft.com/office/drawing/2014/main" id="{68BC6126-2A3A-4F1D-A565-BEF620660A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53">
              <a:extLst>
                <a:ext uri="{FF2B5EF4-FFF2-40B4-BE49-F238E27FC236}">
                  <a16:creationId xmlns:a16="http://schemas.microsoft.com/office/drawing/2014/main" id="{D8C7B98D-F83E-485D-B01D-270242E8FD9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54">
              <a:extLst>
                <a:ext uri="{FF2B5EF4-FFF2-40B4-BE49-F238E27FC236}">
                  <a16:creationId xmlns:a16="http://schemas.microsoft.com/office/drawing/2014/main" id="{93D5E722-D236-478A-A13F-8FA4141D94D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55">
              <a:extLst>
                <a:ext uri="{FF2B5EF4-FFF2-40B4-BE49-F238E27FC236}">
                  <a16:creationId xmlns:a16="http://schemas.microsoft.com/office/drawing/2014/main" id="{ABE1456F-F283-4BD5-A1B9-EF2423B6821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56">
              <a:extLst>
                <a:ext uri="{FF2B5EF4-FFF2-40B4-BE49-F238E27FC236}">
                  <a16:creationId xmlns:a16="http://schemas.microsoft.com/office/drawing/2014/main" id="{E4D1AC66-8164-4BBC-89D5-69FE7A4FC2E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57">
              <a:extLst>
                <a:ext uri="{FF2B5EF4-FFF2-40B4-BE49-F238E27FC236}">
                  <a16:creationId xmlns:a16="http://schemas.microsoft.com/office/drawing/2014/main" id="{845A8868-488C-447D-979F-7E01B82ACB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58">
              <a:extLst>
                <a:ext uri="{FF2B5EF4-FFF2-40B4-BE49-F238E27FC236}">
                  <a16:creationId xmlns:a16="http://schemas.microsoft.com/office/drawing/2014/main" id="{948639B9-9B88-432B-914E-6B70BAEB1DF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5112" y="1122363"/>
            <a:ext cx="4052887" cy="2387600"/>
          </a:xfrm>
        </p:spPr>
        <p:txBody>
          <a:bodyPr>
            <a:normAutofit/>
          </a:bodyPr>
          <a:lstStyle/>
          <a:p>
            <a:r>
              <a:rPr lang="en-US" sz="4400"/>
              <a:t>Achtergrond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5702" y="3602038"/>
            <a:ext cx="4082297" cy="165576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53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/>
          <a:lstStyle/>
          <a:p>
            <a:r>
              <a:rPr lang="en-US" err="1"/>
              <a:t>Achtergrond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898084C2-30EB-4716-A2E8-B2B646B72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325" y="144950"/>
            <a:ext cx="4821118" cy="644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55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92AF7-114E-4D23-8E1C-81599F50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9376" y="1524292"/>
            <a:ext cx="4212563" cy="3419513"/>
          </a:xfrm>
        </p:spPr>
        <p:txBody>
          <a:bodyPr>
            <a:normAutofit fontScale="90000"/>
          </a:bodyPr>
          <a:lstStyle/>
          <a:p>
            <a:r>
              <a:rPr lang="nl-NL" b="1"/>
              <a:t>vormgeving</a:t>
            </a:r>
            <a:r>
              <a:rPr lang="nl-NL"/>
              <a:t>:</a:t>
            </a:r>
            <a:br>
              <a:rPr lang="nl-NL">
                <a:ea typeface="+mj-lt"/>
                <a:cs typeface="+mj-lt"/>
              </a:rPr>
            </a:br>
            <a:br>
              <a:rPr lang="nl-NL">
                <a:latin typeface="Tw Cen MT"/>
                <a:ea typeface="+mj-lt"/>
                <a:cs typeface="Calibri"/>
              </a:rPr>
            </a:br>
            <a:r>
              <a:rPr lang="nl-NL" sz="2800">
                <a:latin typeface="Calibri"/>
                <a:cs typeface="Calibri"/>
              </a:rPr>
              <a:t>compositie</a:t>
            </a:r>
            <a:br>
              <a:rPr lang="nl-NL" sz="2800">
                <a:latin typeface="Calibri"/>
                <a:ea typeface="+mj-lt"/>
                <a:cs typeface="Calibri"/>
              </a:rPr>
            </a:br>
            <a:r>
              <a:rPr lang="nl-NL" sz="2800">
                <a:latin typeface="Calibri"/>
                <a:cs typeface="Calibri"/>
              </a:rPr>
              <a:t>vorm</a:t>
            </a:r>
            <a:br>
              <a:rPr lang="nl-NL" sz="2800">
                <a:latin typeface="Calibri"/>
                <a:ea typeface="+mj-lt"/>
                <a:cs typeface="Calibri"/>
              </a:rPr>
            </a:br>
            <a:r>
              <a:rPr lang="nl-NL" sz="2800">
                <a:latin typeface="Calibri"/>
                <a:cs typeface="Calibri"/>
              </a:rPr>
              <a:t>kleur</a:t>
            </a:r>
            <a:br>
              <a:rPr lang="nl-NL" sz="2800">
                <a:latin typeface="Calibri"/>
                <a:cs typeface="Calibri"/>
              </a:rPr>
            </a:br>
            <a:br>
              <a:rPr lang="nl-NL" sz="2800">
                <a:latin typeface="Calibri"/>
                <a:cs typeface="Calibri"/>
              </a:rPr>
            </a:br>
            <a:r>
              <a:rPr lang="nl-NL" sz="2400">
                <a:latin typeface="Calibri"/>
                <a:cs typeface="Calibri"/>
              </a:rPr>
              <a:t>Kalligrafie / handlettering / </a:t>
            </a:r>
            <a:r>
              <a:rPr lang="nl-NL" sz="2400" b="1" u="sng">
                <a:latin typeface="Calibri"/>
                <a:cs typeface="Calibri"/>
              </a:rPr>
              <a:t>typografie</a:t>
            </a:r>
            <a:br>
              <a:rPr lang="nl-NL" sz="2400" b="1" u="sng">
                <a:latin typeface="Calibri"/>
                <a:cs typeface="Calibri"/>
              </a:rPr>
            </a:br>
            <a:br>
              <a:rPr lang="nl-NL" sz="2400" b="1" u="sng">
                <a:latin typeface="Calibri"/>
                <a:cs typeface="Calibri"/>
              </a:rPr>
            </a:br>
            <a:br>
              <a:rPr lang="nl-NL" sz="2400" b="1" u="sng">
                <a:latin typeface="Calibri"/>
                <a:cs typeface="Calibri"/>
              </a:rPr>
            </a:br>
            <a:endParaRPr lang="nl-NL" sz="2800">
              <a:latin typeface="Calibri"/>
              <a:cs typeface="Calibri"/>
            </a:endParaRPr>
          </a:p>
        </p:txBody>
      </p:sp>
      <p:pic>
        <p:nvPicPr>
          <p:cNvPr id="4" name="Afbeelding 4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57F9B0A0-4DC6-4411-8D6A-0F1ADD127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741" y="1142431"/>
            <a:ext cx="7116887" cy="489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97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D3D1BB4-141F-47BF-8854-E25124A467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041" y="3383280"/>
            <a:ext cx="6096002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C2226AF-C533-4D07-8B21-C9D8BF14D6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5322" y="0"/>
            <a:ext cx="914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10" descr="Afbeelding met tekst, kaart&#10;&#10;Beschrijving is gegenereerd met zeer hoge betrouwbaarheid">
            <a:extLst>
              <a:ext uri="{FF2B5EF4-FFF2-40B4-BE49-F238E27FC236}">
                <a16:creationId xmlns:a16="http://schemas.microsoft.com/office/drawing/2014/main" id="{A40C83BA-B252-433F-B752-9636C907B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589" y="1423880"/>
            <a:ext cx="3278717" cy="3248237"/>
          </a:xfrm>
          <a:prstGeom prst="rect">
            <a:avLst/>
          </a:prstGeom>
        </p:spPr>
      </p:pic>
      <p:pic>
        <p:nvPicPr>
          <p:cNvPr id="6" name="Afbeelding 6" descr="Afbeelding met tekst, kaart&#10;&#10;Beschrijving is gegenereerd met zeer hoge betrouwbaarheid">
            <a:extLst>
              <a:ext uri="{FF2B5EF4-FFF2-40B4-BE49-F238E27FC236}">
                <a16:creationId xmlns:a16="http://schemas.microsoft.com/office/drawing/2014/main" id="{F644D512-D29F-4C72-BBDB-C5837ED9C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3496" y="1423880"/>
            <a:ext cx="3268557" cy="32482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FA0CEF8-6BB3-48D1-9BB5-5E85D358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685529" cy="1478570"/>
          </a:xfrm>
        </p:spPr>
        <p:txBody>
          <a:bodyPr>
            <a:normAutofit/>
          </a:bodyPr>
          <a:lstStyle/>
          <a:p>
            <a:r>
              <a:rPr lang="nl-NL"/>
              <a:t>compositie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169DD09-51FD-4246-9CD8-44729B931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4685530" cy="3541714"/>
          </a:xfrm>
        </p:spPr>
        <p:txBody>
          <a:bodyPr>
            <a:normAutofit/>
          </a:bodyPr>
          <a:lstStyle/>
          <a:p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2823523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8C826-28F8-4E44-8B7C-6A4D32C6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CFDC3478-47BF-400C-A6D0-5D011A237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3284" y="150393"/>
            <a:ext cx="3222969" cy="64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98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742C426-FCE7-4673-BC1D-7E7D3A5FD0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12700" dir="108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0C239E5-48CB-4DB3-A778-3A01C488E9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8280" y="0"/>
            <a:ext cx="91440" cy="3474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4" descr="Afbeelding met persoon&#10;&#10;Beschrijving is gegenereerd met hoge betrouwbaarheid">
            <a:extLst>
              <a:ext uri="{FF2B5EF4-FFF2-40B4-BE49-F238E27FC236}">
                <a16:creationId xmlns:a16="http://schemas.microsoft.com/office/drawing/2014/main" id="{50DA679E-3E90-4CA0-9C5A-3B0FD4DDCB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73"/>
          <a:stretch/>
        </p:blipFill>
        <p:spPr>
          <a:xfrm>
            <a:off x="6593721" y="321734"/>
            <a:ext cx="2018691" cy="2739814"/>
          </a:xfrm>
          <a:prstGeom prst="rect">
            <a:avLst/>
          </a:prstGeom>
        </p:spPr>
      </p:pic>
      <p:pic>
        <p:nvPicPr>
          <p:cNvPr id="12" name="Afbeelding 9">
            <a:extLst>
              <a:ext uri="{FF2B5EF4-FFF2-40B4-BE49-F238E27FC236}">
                <a16:creationId xmlns:a16="http://schemas.microsoft.com/office/drawing/2014/main" id="{6E90688B-9F38-4B4B-8BB7-7EF07DAAC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079" y="321734"/>
            <a:ext cx="2061709" cy="2739814"/>
          </a:xfrm>
          <a:prstGeom prst="rect">
            <a:avLst/>
          </a:prstGeom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F9E9881A-9284-466A-AEB3-8343D10910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30" r="17746" b="-3"/>
          <a:stretch/>
        </p:blipFill>
        <p:spPr>
          <a:xfrm>
            <a:off x="8140169" y="3796452"/>
            <a:ext cx="2018680" cy="2739814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D450192-3830-4F04-A1C0-F684D80AB9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3383280"/>
            <a:ext cx="6096002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D86F47-1D93-4501-99D9-40266685C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685529" cy="1478570"/>
          </a:xfrm>
        </p:spPr>
        <p:txBody>
          <a:bodyPr>
            <a:normAutofit/>
          </a:bodyPr>
          <a:lstStyle/>
          <a:p>
            <a:r>
              <a:rPr lang="nl-NL"/>
              <a:t>vorm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7B37BB8-A89C-4867-9657-684A5694C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4685530" cy="3541714"/>
          </a:xfrm>
        </p:spPr>
        <p:txBody>
          <a:bodyPr>
            <a:normAutofit/>
          </a:bodyPr>
          <a:lstStyle/>
          <a:p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1447097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Breedbeeld</PresentationFormat>
  <Paragraphs>25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Tw Cen MT</vt:lpstr>
      <vt:lpstr>Circuit</vt:lpstr>
      <vt:lpstr>Gerecht als kunst</vt:lpstr>
      <vt:lpstr>Recept In beeld</vt:lpstr>
      <vt:lpstr>Achtergrond</vt:lpstr>
      <vt:lpstr>Achtergrond</vt:lpstr>
      <vt:lpstr>Achtergrond</vt:lpstr>
      <vt:lpstr>vormgeving:  compositie vorm kleur  Kalligrafie / handlettering / typografie   </vt:lpstr>
      <vt:lpstr>compositie</vt:lpstr>
      <vt:lpstr>PowerPoint-presentatie</vt:lpstr>
      <vt:lpstr>vorm</vt:lpstr>
      <vt:lpstr>kleur</vt:lpstr>
      <vt:lpstr>PowerPoint-presentatie</vt:lpstr>
      <vt:lpstr>Kalligrafie / handlettering / typografie​</vt:lpstr>
      <vt:lpstr>Planning:</vt:lpstr>
      <vt:lpstr>eisen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Gerecht als kunst</dc:title>
  <cp:lastModifiedBy>Hage, CE (Karin)</cp:lastModifiedBy>
  <cp:revision>6</cp:revision>
  <dcterms:modified xsi:type="dcterms:W3CDTF">2019-04-01T11:44:42Z</dcterms:modified>
</cp:coreProperties>
</file>